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3AF4E-51A8-479C-8BFC-78E2C3F1DA2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C69F78D1-C651-41B5-96B1-EB98B130F267}">
      <dgm:prSet/>
      <dgm:spPr/>
      <dgm:t>
        <a:bodyPr/>
        <a:lstStyle/>
        <a:p>
          <a:r>
            <a:rPr lang="sr-Latn-RS"/>
            <a:t>S</a:t>
          </a:r>
          <a:r>
            <a:rPr lang="en-US"/>
            <a:t>likovnica je namenjena najmlađima, sa željom da im se posveti posebna pažnja u edukaciji o bezbednosti u saobraćaju</a:t>
          </a:r>
        </a:p>
      </dgm:t>
    </dgm:pt>
    <dgm:pt modelId="{7CF5A518-3C83-4081-8D96-A5974A77194E}" type="parTrans" cxnId="{3541850B-58A7-4B6C-A2C7-3DE83BF7CE89}">
      <dgm:prSet/>
      <dgm:spPr/>
      <dgm:t>
        <a:bodyPr/>
        <a:lstStyle/>
        <a:p>
          <a:endParaRPr lang="en-US"/>
        </a:p>
      </dgm:t>
    </dgm:pt>
    <dgm:pt modelId="{11C82DC8-8A55-4A78-AA19-E8720B5922E6}" type="sibTrans" cxnId="{3541850B-58A7-4B6C-A2C7-3DE83BF7CE89}">
      <dgm:prSet phldrT="01" phldr="0"/>
      <dgm:spPr/>
      <dgm:t>
        <a:bodyPr/>
        <a:lstStyle/>
        <a:p>
          <a:endParaRPr lang="en-US"/>
        </a:p>
      </dgm:t>
    </dgm:pt>
    <dgm:pt modelId="{609F8535-CAB0-4B24-A347-73E5201EA265}">
      <dgm:prSet/>
      <dgm:spPr/>
      <dgm:t>
        <a:bodyPr/>
        <a:lstStyle/>
        <a:p>
          <a:r>
            <a:rPr lang="sr-Latn-RS"/>
            <a:t>Namenjena </a:t>
          </a:r>
          <a:r>
            <a:rPr lang="en-US"/>
            <a:t>deci predškolskog uzrasta, sa ciljem da ih na vreme priprem</a:t>
          </a:r>
          <a:r>
            <a:rPr lang="sr-Latn-RS"/>
            <a:t>i</a:t>
          </a:r>
          <a:r>
            <a:rPr lang="en-US"/>
            <a:t> </a:t>
          </a:r>
          <a:r>
            <a:rPr lang="sr-Latn-RS"/>
            <a:t>za </a:t>
          </a:r>
          <a:r>
            <a:rPr lang="en-US"/>
            <a:t>samostalnije učešće u saobraćaju</a:t>
          </a:r>
        </a:p>
      </dgm:t>
    </dgm:pt>
    <dgm:pt modelId="{37435479-A656-47AF-AF84-B2C4FC22DD0B}" type="parTrans" cxnId="{99468551-F8CA-4807-8AD9-7B4B6BE81BCC}">
      <dgm:prSet/>
      <dgm:spPr/>
      <dgm:t>
        <a:bodyPr/>
        <a:lstStyle/>
        <a:p>
          <a:endParaRPr lang="en-US"/>
        </a:p>
      </dgm:t>
    </dgm:pt>
    <dgm:pt modelId="{154B2704-1AA4-4259-85CE-5AE265C34F37}" type="sibTrans" cxnId="{99468551-F8CA-4807-8AD9-7B4B6BE81BCC}">
      <dgm:prSet phldrT="02" phldr="0"/>
      <dgm:spPr/>
      <dgm:t>
        <a:bodyPr/>
        <a:lstStyle/>
        <a:p>
          <a:endParaRPr lang="en-US"/>
        </a:p>
      </dgm:t>
    </dgm:pt>
    <dgm:pt modelId="{94A34B07-2B12-49AB-8170-0A713252C0B0}">
      <dgm:prSet/>
      <dgm:spPr/>
      <dgm:t>
        <a:bodyPr/>
        <a:lstStyle/>
        <a:p>
          <a:r>
            <a:rPr lang="sr-Latn-RS"/>
            <a:t>Istoimena predstava, edukativnog i interaktivnog karaktera</a:t>
          </a:r>
          <a:endParaRPr lang="en-US"/>
        </a:p>
      </dgm:t>
    </dgm:pt>
    <dgm:pt modelId="{CE6746AE-E495-40EF-A71D-D446341453B4}" type="parTrans" cxnId="{DC05E83B-CF57-41AF-8335-E5FBDD90B71D}">
      <dgm:prSet/>
      <dgm:spPr/>
      <dgm:t>
        <a:bodyPr/>
        <a:lstStyle/>
        <a:p>
          <a:endParaRPr lang="en-US"/>
        </a:p>
      </dgm:t>
    </dgm:pt>
    <dgm:pt modelId="{3CD2AB39-E654-4D83-A4BF-2D473C5C3F53}" type="sibTrans" cxnId="{DC05E83B-CF57-41AF-8335-E5FBDD90B71D}">
      <dgm:prSet phldrT="03" phldr="0"/>
      <dgm:spPr/>
      <dgm:t>
        <a:bodyPr/>
        <a:lstStyle/>
        <a:p>
          <a:endParaRPr lang="en-US"/>
        </a:p>
      </dgm:t>
    </dgm:pt>
    <dgm:pt modelId="{F0F1D7EA-9F40-4F34-99F0-CF05C22AE73C}">
      <dgm:prSet/>
      <dgm:spPr/>
      <dgm:t>
        <a:bodyPr/>
        <a:lstStyle/>
        <a:p>
          <a:r>
            <a:rPr lang="sr-Latn-RS"/>
            <a:t>Sertifikat kao pomoćno nastavno sredstvo od Zavoda zaunapređenje kvaliteta nastave</a:t>
          </a:r>
          <a:endParaRPr lang="en-US"/>
        </a:p>
      </dgm:t>
    </dgm:pt>
    <dgm:pt modelId="{ED91C1D9-98C8-4188-BD8C-B321D050B79E}" type="parTrans" cxnId="{1025F548-7C16-4B59-BDCA-9AB1784D99D1}">
      <dgm:prSet/>
      <dgm:spPr/>
      <dgm:t>
        <a:bodyPr/>
        <a:lstStyle/>
        <a:p>
          <a:endParaRPr lang="en-US"/>
        </a:p>
      </dgm:t>
    </dgm:pt>
    <dgm:pt modelId="{30A4BE85-37F1-44B9-8391-108A4820E588}" type="sibTrans" cxnId="{1025F548-7C16-4B59-BDCA-9AB1784D99D1}">
      <dgm:prSet phldrT="04" phldr="0"/>
      <dgm:spPr/>
      <dgm:t>
        <a:bodyPr/>
        <a:lstStyle/>
        <a:p>
          <a:endParaRPr lang="en-US"/>
        </a:p>
      </dgm:t>
    </dgm:pt>
    <dgm:pt modelId="{326AB58E-2CCC-4925-8430-7A0983037E58}" type="pres">
      <dgm:prSet presAssocID="{AA23AF4E-51A8-479C-8BFC-78E2C3F1DA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1B6D76-4523-47BF-B226-8BA8A06AD61D}" type="pres">
      <dgm:prSet presAssocID="{C69F78D1-C651-41B5-96B1-EB98B130F2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D85C6-7371-4048-9585-F8AD51DC4D52}" type="pres">
      <dgm:prSet presAssocID="{11C82DC8-8A55-4A78-AA19-E8720B5922E6}" presName="spacer" presStyleCnt="0"/>
      <dgm:spPr/>
    </dgm:pt>
    <dgm:pt modelId="{2A19D907-E174-4FD1-B4DE-4D655EEAAA57}" type="pres">
      <dgm:prSet presAssocID="{609F8535-CAB0-4B24-A347-73E5201EA2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2AA33-7D9A-4DCC-BA9E-5FFB6F8AD3DA}" type="pres">
      <dgm:prSet presAssocID="{154B2704-1AA4-4259-85CE-5AE265C34F37}" presName="spacer" presStyleCnt="0"/>
      <dgm:spPr/>
    </dgm:pt>
    <dgm:pt modelId="{8248737B-D0E6-4661-B488-1212DC0712FE}" type="pres">
      <dgm:prSet presAssocID="{94A34B07-2B12-49AB-8170-0A713252C0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B1A72-F58B-48F1-B7B6-105A135C2BCC}" type="pres">
      <dgm:prSet presAssocID="{3CD2AB39-E654-4D83-A4BF-2D473C5C3F53}" presName="spacer" presStyleCnt="0"/>
      <dgm:spPr/>
    </dgm:pt>
    <dgm:pt modelId="{6CE89916-5C46-41A8-B28F-63049BB2088F}" type="pres">
      <dgm:prSet presAssocID="{F0F1D7EA-9F40-4F34-99F0-CF05C22AE73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1850B-58A7-4B6C-A2C7-3DE83BF7CE89}" srcId="{AA23AF4E-51A8-479C-8BFC-78E2C3F1DA2F}" destId="{C69F78D1-C651-41B5-96B1-EB98B130F267}" srcOrd="0" destOrd="0" parTransId="{7CF5A518-3C83-4081-8D96-A5974A77194E}" sibTransId="{11C82DC8-8A55-4A78-AA19-E8720B5922E6}"/>
    <dgm:cxn modelId="{DC05E83B-CF57-41AF-8335-E5FBDD90B71D}" srcId="{AA23AF4E-51A8-479C-8BFC-78E2C3F1DA2F}" destId="{94A34B07-2B12-49AB-8170-0A713252C0B0}" srcOrd="2" destOrd="0" parTransId="{CE6746AE-E495-40EF-A71D-D446341453B4}" sibTransId="{3CD2AB39-E654-4D83-A4BF-2D473C5C3F53}"/>
    <dgm:cxn modelId="{097FF5FB-5B4C-4F96-BDE8-CC363C92A742}" type="presOf" srcId="{609F8535-CAB0-4B24-A347-73E5201EA265}" destId="{2A19D907-E174-4FD1-B4DE-4D655EEAAA57}" srcOrd="0" destOrd="0" presId="urn:microsoft.com/office/officeart/2005/8/layout/vList2"/>
    <dgm:cxn modelId="{1025F548-7C16-4B59-BDCA-9AB1784D99D1}" srcId="{AA23AF4E-51A8-479C-8BFC-78E2C3F1DA2F}" destId="{F0F1D7EA-9F40-4F34-99F0-CF05C22AE73C}" srcOrd="3" destOrd="0" parTransId="{ED91C1D9-98C8-4188-BD8C-B321D050B79E}" sibTransId="{30A4BE85-37F1-44B9-8391-108A4820E588}"/>
    <dgm:cxn modelId="{9413D6C2-A804-4978-A97A-FA4A00F37B26}" type="presOf" srcId="{C69F78D1-C651-41B5-96B1-EB98B130F267}" destId="{BF1B6D76-4523-47BF-B226-8BA8A06AD61D}" srcOrd="0" destOrd="0" presId="urn:microsoft.com/office/officeart/2005/8/layout/vList2"/>
    <dgm:cxn modelId="{761FB719-13A0-4BA3-BAE1-F3570AFC13FA}" type="presOf" srcId="{94A34B07-2B12-49AB-8170-0A713252C0B0}" destId="{8248737B-D0E6-4661-B488-1212DC0712FE}" srcOrd="0" destOrd="0" presId="urn:microsoft.com/office/officeart/2005/8/layout/vList2"/>
    <dgm:cxn modelId="{03E4E14D-E6D1-4713-97DD-8DAC36BD778B}" type="presOf" srcId="{F0F1D7EA-9F40-4F34-99F0-CF05C22AE73C}" destId="{6CE89916-5C46-41A8-B28F-63049BB2088F}" srcOrd="0" destOrd="0" presId="urn:microsoft.com/office/officeart/2005/8/layout/vList2"/>
    <dgm:cxn modelId="{064679C7-8901-41CB-A1CF-849AE2735A10}" type="presOf" srcId="{AA23AF4E-51A8-479C-8BFC-78E2C3F1DA2F}" destId="{326AB58E-2CCC-4925-8430-7A0983037E58}" srcOrd="0" destOrd="0" presId="urn:microsoft.com/office/officeart/2005/8/layout/vList2"/>
    <dgm:cxn modelId="{99468551-F8CA-4807-8AD9-7B4B6BE81BCC}" srcId="{AA23AF4E-51A8-479C-8BFC-78E2C3F1DA2F}" destId="{609F8535-CAB0-4B24-A347-73E5201EA265}" srcOrd="1" destOrd="0" parTransId="{37435479-A656-47AF-AF84-B2C4FC22DD0B}" sibTransId="{154B2704-1AA4-4259-85CE-5AE265C34F37}"/>
    <dgm:cxn modelId="{25D250A9-5C24-45CF-9977-9ED531E7D9E2}" type="presParOf" srcId="{326AB58E-2CCC-4925-8430-7A0983037E58}" destId="{BF1B6D76-4523-47BF-B226-8BA8A06AD61D}" srcOrd="0" destOrd="0" presId="urn:microsoft.com/office/officeart/2005/8/layout/vList2"/>
    <dgm:cxn modelId="{8CDEB0D0-A836-4094-B52B-245012BDB09D}" type="presParOf" srcId="{326AB58E-2CCC-4925-8430-7A0983037E58}" destId="{BEBD85C6-7371-4048-9585-F8AD51DC4D52}" srcOrd="1" destOrd="0" presId="urn:microsoft.com/office/officeart/2005/8/layout/vList2"/>
    <dgm:cxn modelId="{AD270B54-7C31-491D-B71D-496889C88455}" type="presParOf" srcId="{326AB58E-2CCC-4925-8430-7A0983037E58}" destId="{2A19D907-E174-4FD1-B4DE-4D655EEAAA57}" srcOrd="2" destOrd="0" presId="urn:microsoft.com/office/officeart/2005/8/layout/vList2"/>
    <dgm:cxn modelId="{0314F7EF-ADBA-4FBA-9834-508ECC02BFDD}" type="presParOf" srcId="{326AB58E-2CCC-4925-8430-7A0983037E58}" destId="{9C22AA33-7D9A-4DCC-BA9E-5FFB6F8AD3DA}" srcOrd="3" destOrd="0" presId="urn:microsoft.com/office/officeart/2005/8/layout/vList2"/>
    <dgm:cxn modelId="{7FE53D95-87DF-45F4-9934-7D7E9C665173}" type="presParOf" srcId="{326AB58E-2CCC-4925-8430-7A0983037E58}" destId="{8248737B-D0E6-4661-B488-1212DC0712FE}" srcOrd="4" destOrd="0" presId="urn:microsoft.com/office/officeart/2005/8/layout/vList2"/>
    <dgm:cxn modelId="{6910450C-35EE-4053-A27B-C914F1A3041A}" type="presParOf" srcId="{326AB58E-2CCC-4925-8430-7A0983037E58}" destId="{845B1A72-F58B-48F1-B7B6-105A135C2BCC}" srcOrd="5" destOrd="0" presId="urn:microsoft.com/office/officeart/2005/8/layout/vList2"/>
    <dgm:cxn modelId="{731FD486-DF85-4005-B8DF-AF2F2FD5B5E3}" type="presParOf" srcId="{326AB58E-2CCC-4925-8430-7A0983037E58}" destId="{6CE89916-5C46-41A8-B28F-63049BB208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B6D76-4523-47BF-B226-8BA8A06AD61D}">
      <dsp:nvSpPr>
        <dsp:cNvPr id="0" name=""/>
        <dsp:cNvSpPr/>
      </dsp:nvSpPr>
      <dsp:spPr>
        <a:xfrm>
          <a:off x="0" y="9144"/>
          <a:ext cx="6263640" cy="1319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/>
            <a:t>S</a:t>
          </a:r>
          <a:r>
            <a:rPr lang="en-US" sz="2400" kern="1200"/>
            <a:t>likovnica je namenjena najmlađima, sa željom da im se posveti posebna pažnja u edukaciji o bezbednosti u saobraćaju</a:t>
          </a:r>
        </a:p>
      </dsp:txBody>
      <dsp:txXfrm>
        <a:off x="64425" y="73569"/>
        <a:ext cx="6134790" cy="1190909"/>
      </dsp:txXfrm>
    </dsp:sp>
    <dsp:sp modelId="{2A19D907-E174-4FD1-B4DE-4D655EEAAA57}">
      <dsp:nvSpPr>
        <dsp:cNvPr id="0" name=""/>
        <dsp:cNvSpPr/>
      </dsp:nvSpPr>
      <dsp:spPr>
        <a:xfrm>
          <a:off x="0" y="1398024"/>
          <a:ext cx="6263640" cy="1319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/>
            <a:t>Namenjena </a:t>
          </a:r>
          <a:r>
            <a:rPr lang="en-US" sz="2400" kern="1200"/>
            <a:t>deci predškolskog uzrasta, sa ciljem da ih na vreme priprem</a:t>
          </a:r>
          <a:r>
            <a:rPr lang="sr-Latn-RS" sz="2400" kern="1200"/>
            <a:t>i</a:t>
          </a:r>
          <a:r>
            <a:rPr lang="en-US" sz="2400" kern="1200"/>
            <a:t> </a:t>
          </a:r>
          <a:r>
            <a:rPr lang="sr-Latn-RS" sz="2400" kern="1200"/>
            <a:t>za </a:t>
          </a:r>
          <a:r>
            <a:rPr lang="en-US" sz="2400" kern="1200"/>
            <a:t>samostalnije učešće u saobraćaju</a:t>
          </a:r>
        </a:p>
      </dsp:txBody>
      <dsp:txXfrm>
        <a:off x="64425" y="1462449"/>
        <a:ext cx="6134790" cy="1190909"/>
      </dsp:txXfrm>
    </dsp:sp>
    <dsp:sp modelId="{8248737B-D0E6-4661-B488-1212DC0712FE}">
      <dsp:nvSpPr>
        <dsp:cNvPr id="0" name=""/>
        <dsp:cNvSpPr/>
      </dsp:nvSpPr>
      <dsp:spPr>
        <a:xfrm>
          <a:off x="0" y="2786904"/>
          <a:ext cx="6263640" cy="1319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/>
            <a:t>Istoimena predstava, edukativnog i interaktivnog karaktera</a:t>
          </a:r>
          <a:endParaRPr lang="en-US" sz="2400" kern="1200"/>
        </a:p>
      </dsp:txBody>
      <dsp:txXfrm>
        <a:off x="64425" y="2851329"/>
        <a:ext cx="6134790" cy="1190909"/>
      </dsp:txXfrm>
    </dsp:sp>
    <dsp:sp modelId="{6CE89916-5C46-41A8-B28F-63049BB2088F}">
      <dsp:nvSpPr>
        <dsp:cNvPr id="0" name=""/>
        <dsp:cNvSpPr/>
      </dsp:nvSpPr>
      <dsp:spPr>
        <a:xfrm>
          <a:off x="0" y="4175784"/>
          <a:ext cx="6263640" cy="13197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/>
            <a:t>Sertifikat kao pomoćno nastavno sredstvo od Zavoda zaunapređenje kvaliteta nastave</a:t>
          </a:r>
          <a:endParaRPr lang="en-US" sz="2400" kern="1200"/>
        </a:p>
      </dsp:txBody>
      <dsp:txXfrm>
        <a:off x="64425" y="4240209"/>
        <a:ext cx="6134790" cy="119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321D3-0B50-4588-B893-CA41BF1E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8CB42D-1D87-4585-A770-D5F77D9DC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492265-E783-4708-8F2E-008759E7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5C015-9C5C-408B-9893-237CE4B5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C2BFD-1F6B-4F90-B40D-64A6394F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3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A5490-F153-454C-8D0C-C1F260FD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12F9C0-E189-403D-83F4-3F823775D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F5D4A5-CA22-4AE1-9F4A-B663905A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66B7E-B79C-4E39-BF44-3CAEF66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87BACC-8325-438E-8177-74E39657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EEAA44-331B-4F2B-8B76-A712110F0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401EAC-BEB9-4D95-82FE-ACE26DF96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1F5A22-4232-407A-BB3D-993DFD29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F2C6E7-BA83-48DA-813C-C6372B70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E503F4-3733-44C2-BE19-85595CFA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2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06F596-1706-412C-B42A-05C95F50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4D8513-7CC6-4555-8517-59C8C6630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B17774-4B1F-45A1-921E-41D30FCE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CBA020-7E86-4C79-A9F1-32E3A19E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9732D3-BD9C-4798-9DA7-1A2DA182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0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1B50D-FEB2-44AF-B900-41419585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00F7B5-4540-43F2-BAC0-D1EF6006C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CFB04-22CE-48FF-9CA0-6ED318FC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148395-1D22-422F-9D39-B91534B8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366F9-B720-498A-98FA-ED1C316D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1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9DB324-C31C-4E1E-94C3-55CAC02D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7AC77-B8C0-4D38-94AA-C6DD7A35E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4D7102-1867-4C77-AE43-D241E999D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D1EF05-209E-40AF-8A36-4526FCB4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5CDB2B-B5BB-4A07-A070-7A25D03C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B112EA-700C-4073-AB34-92B5778D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9E973-7337-483D-8CFE-9DBA980C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24AA1E-B597-44E2-81AF-C3ADA0C7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B4832F-A8DD-462D-BFCE-868DF068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B103D6-3F2C-4C36-8922-9A9D696E8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D08CC7-139C-4F3E-930E-76B144820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D3B748-A61F-4EA0-976C-1D14AE63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B9ACC8-2DE8-42CC-B023-D86FE455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AF62C2-8A16-40A8-BFCE-4D797FCF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020A2-0D31-456B-8099-D8F05623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F6E34D-7441-4A4B-A4D8-4A28B4F2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ABFB0D-9D2C-4DA1-A2FB-66E0E9A8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5BA7BE-9A1A-4A9D-B97C-CF2A1308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0FF0FE9-5C3E-40A7-AC01-67519C87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19EB99-E145-41C0-967E-30C4DFE3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9D316B-2568-40F8-AD32-7206CDEC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1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BF6FD-7E7D-43CA-B7D2-E407F451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E1B59-363E-468C-A4EA-BA1FDAA7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A3B9E3-086A-4C7C-BC1E-5461FE6AA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3B06A-95ED-4C1F-BBD5-64711984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FE791C-B373-4192-8014-A881338F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8EE912-82B2-452A-9CDF-E74A4FB8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54211-EAF4-40BD-BCAE-E0E32A99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565191-E09B-47FF-9999-3C0AEA3BB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1863CD-E659-4DC1-8FA6-0EB7BF140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597765-07DD-4447-955C-65F496D7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7963D4-8BCD-4ADD-9978-5DBAE810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824360-B770-416B-88F9-7FC543BB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6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873076-F421-42E2-8F7B-294A941B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0D46D-4BE9-4B17-98E4-8D25CC8D1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D74E64-BF85-4671-9B9C-F028288E8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C742-CD5E-452B-BC9F-717CFE209930}" type="datetimeFigureOut">
              <a:rPr lang="en-US" smtClean="0"/>
              <a:t>12.10.2023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B8F30-4389-4768-AE98-148C396C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939EA-9D3B-42E9-9AA8-53B4BC46C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62E1-B6AF-4159-ABD4-410387CA0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92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EEFC5A63-68D6-4DC9-98B1-C2BDCE2E2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xmlns="" id="{98696089-5956-4C6A-B8CF-020E45F61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421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D2187C0E-E9DF-4786-B29C-0547C9F6F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92875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xmlns="" id="{FFFD7CA3-4CDC-48B8-9010-DDC3DF392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" y="634080"/>
            <a:ext cx="727553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049D3-E74F-48FC-A055-5206C181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1" y="951272"/>
            <a:ext cx="6149595" cy="1053387"/>
          </a:xfrm>
        </p:spPr>
        <p:txBody>
          <a:bodyPr>
            <a:normAutofit/>
          </a:bodyPr>
          <a:lstStyle/>
          <a:p>
            <a:r>
              <a:rPr lang="sr-Latn-RS" sz="3600" b="1" smtClean="0">
                <a:solidFill>
                  <a:srgbClr val="FFFFFF"/>
                </a:solidFill>
                <a:latin typeface="Arial Narrow" panose="020B0606020202030204" pitchFamily="34" charset="0"/>
              </a:rPr>
              <a:t>                   O </a:t>
            </a:r>
            <a:r>
              <a:rPr lang="sr-Latn-RS" sz="3600" b="1" dirty="0">
                <a:solidFill>
                  <a:srgbClr val="FFFFFF"/>
                </a:solidFill>
                <a:latin typeface="Arial Narrow" panose="020B0606020202030204" pitchFamily="34" charset="0"/>
              </a:rPr>
              <a:t>NAMA</a:t>
            </a:r>
            <a:endParaRPr lang="en-US" sz="36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5126E-AC07-45A3-8EBA-6C336EAB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94" y="2055117"/>
            <a:ext cx="6149595" cy="3478992"/>
          </a:xfrm>
        </p:spPr>
        <p:txBody>
          <a:bodyPr anchor="t">
            <a:noAutofit/>
          </a:bodyPr>
          <a:lstStyle/>
          <a:p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Auto Moto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Udruženje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Vojvodina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osnovano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je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kao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nestranačko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nevladino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i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neprofitno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udruženje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građana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Cilj</a:t>
            </a:r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evi</a:t>
            </a:r>
            <a:r>
              <a:rPr lang="en-U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FEFFFF"/>
                </a:solidFill>
                <a:latin typeface="Arial Narrow" panose="020B0606020202030204" pitchFamily="34" charset="0"/>
              </a:rPr>
              <a:t>udru</a:t>
            </a:r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ženja su: </a:t>
            </a:r>
          </a:p>
          <a:p>
            <a:pPr lvl="1"/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Prikupljanje i obrada naučne i stručne literature u oblasti bezbednosti u saobraćaju</a:t>
            </a:r>
          </a:p>
          <a:p>
            <a:pPr lvl="1"/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Organizacija, samostalno ili u zajednici sa drugim udruženjima, stručne skupove, savetovanja, seminare i druge oblike stručnog obrazovanja u ovoj oblasti</a:t>
            </a:r>
          </a:p>
          <a:p>
            <a:pPr lvl="1"/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Objavljivanje časopisa i drugih publikacija o bezbednosti u saobraćaju, u skladu sa zakonom</a:t>
            </a:r>
          </a:p>
          <a:p>
            <a:pPr lvl="1"/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Organizacija naučnih i stručnih radnika za rad na projektima u oblasti bezbednosti saobraćaja</a:t>
            </a:r>
          </a:p>
          <a:p>
            <a:pPr lvl="1"/>
            <a:r>
              <a:rPr lang="sr-Latn-RS" sz="1600" dirty="0">
                <a:solidFill>
                  <a:srgbClr val="FEFFFF"/>
                </a:solidFill>
                <a:latin typeface="Arial Narrow" panose="020B0606020202030204" pitchFamily="34" charset="0"/>
              </a:rPr>
              <a:t>Saradnja sa univerzitetima, stručnim udruženjima i drugim organizacijama u zemlji i inostranstvu koje se bave bezbednošću u saobraćaju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77700602-AFC5-43EC-B43A-D414B336E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65" y="2644000"/>
            <a:ext cx="3938747" cy="26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7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89B75-5B5B-43C1-9343-A56EA0A8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Arial Narrow" panose="020B0606020202030204" pitchFamily="34" charset="0"/>
              </a:rPr>
              <a:t>IZDAVA</a:t>
            </a:r>
            <a:r>
              <a:rPr lang="sr-Latn-RS" b="1">
                <a:solidFill>
                  <a:srgbClr val="FFFFFF"/>
                </a:solidFill>
                <a:latin typeface="Arial Narrow" panose="020B0606020202030204" pitchFamily="34" charset="0"/>
              </a:rPr>
              <a:t>ČKA DELATNOST</a:t>
            </a:r>
            <a:endParaRPr lang="en-US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8E560-4306-461F-BBEB-476050081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U </a:t>
            </a:r>
            <a:r>
              <a:rPr lang="en-US" sz="2000" dirty="0" err="1">
                <a:latin typeface="Arial Narrow" panose="020B0606020202030204" pitchFamily="34" charset="0"/>
              </a:rPr>
              <a:t>svom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višegodišnjem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radu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možemo</a:t>
            </a:r>
            <a:r>
              <a:rPr lang="en-US" sz="2000" dirty="0">
                <a:latin typeface="Arial Narrow" panose="020B0606020202030204" pitchFamily="34" charset="0"/>
              </a:rPr>
              <a:t> se </a:t>
            </a:r>
            <a:r>
              <a:rPr lang="en-US" sz="2000" dirty="0" err="1">
                <a:latin typeface="Arial Narrow" panose="020B0606020202030204" pitchFamily="34" charset="0"/>
              </a:rPr>
              <a:t>pohvaliti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veoma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uspešnom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izdavačkom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delatnošću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sr-Latn-RS" sz="2000" dirty="0">
                <a:latin typeface="Arial Narrow" panose="020B0606020202030204" pitchFamily="34" charset="0"/>
              </a:rPr>
              <a:t>P</a:t>
            </a:r>
            <a:r>
              <a:rPr lang="en-US" sz="2000" dirty="0" err="1">
                <a:latin typeface="Arial Narrow" panose="020B0606020202030204" pitchFamily="34" charset="0"/>
              </a:rPr>
              <a:t>osebno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su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značajne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slikovnice</a:t>
            </a:r>
            <a:r>
              <a:rPr lang="sr-Latn-RS" sz="2000" dirty="0">
                <a:latin typeface="Arial Narrow" panose="020B0606020202030204" pitchFamily="34" charset="0"/>
              </a:rPr>
              <a:t> za decu:</a:t>
            </a:r>
          </a:p>
          <a:p>
            <a:pPr lvl="1"/>
            <a:r>
              <a:rPr lang="en-US" sz="2000" dirty="0" err="1">
                <a:latin typeface="Arial Narrow" panose="020B0606020202030204" pitchFamily="34" charset="0"/>
              </a:rPr>
              <a:t>Rumenko</a:t>
            </a:r>
            <a:r>
              <a:rPr lang="en-US" sz="2000" dirty="0">
                <a:latin typeface="Arial Narrow" panose="020B0606020202030204" pitchFamily="34" charset="0"/>
              </a:rPr>
              <a:t> u </a:t>
            </a:r>
            <a:r>
              <a:rPr lang="en-US" sz="2000" dirty="0" err="1">
                <a:latin typeface="Arial Narrow" panose="020B0606020202030204" pitchFamily="34" charset="0"/>
              </a:rPr>
              <a:t>saobraćaju</a:t>
            </a:r>
            <a:endParaRPr lang="sr-Latn-RS" sz="2000" dirty="0">
              <a:latin typeface="Arial Narrow" panose="020B0606020202030204" pitchFamily="34" charset="0"/>
            </a:endParaRPr>
          </a:p>
          <a:p>
            <a:pPr lvl="1"/>
            <a:r>
              <a:rPr lang="en-US" sz="2000" dirty="0" err="1">
                <a:latin typeface="Arial Narrow" panose="020B0606020202030204" pitchFamily="34" charset="0"/>
              </a:rPr>
              <a:t>Moj</a:t>
            </a:r>
            <a:r>
              <a:rPr lang="en-US" sz="2000" dirty="0">
                <a:latin typeface="Arial Narrow" panose="020B0606020202030204" pitchFamily="34" charset="0"/>
              </a:rPr>
              <a:t> tata </a:t>
            </a:r>
            <a:r>
              <a:rPr lang="en-US" sz="2000" dirty="0" err="1">
                <a:latin typeface="Arial Narrow" panose="020B0606020202030204" pitchFamily="34" charset="0"/>
              </a:rPr>
              <a:t>vozi</a:t>
            </a:r>
            <a:r>
              <a:rPr lang="sr-Latn-R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pauk</a:t>
            </a:r>
            <a:endParaRPr lang="sr-Latn-RS" sz="2000" dirty="0">
              <a:latin typeface="Arial Narrow" panose="020B0606020202030204" pitchFamily="34" charset="0"/>
            </a:endParaRPr>
          </a:p>
          <a:p>
            <a:pPr lvl="1"/>
            <a:r>
              <a:rPr lang="pl-PL" sz="2000" dirty="0">
                <a:latin typeface="Arial Narrow" panose="020B0606020202030204" pitchFamily="34" charset="0"/>
              </a:rPr>
              <a:t>Moj grad je moje </a:t>
            </a:r>
            <a:r>
              <a:rPr lang="pl-PL" sz="2000" dirty="0" smtClean="0">
                <a:latin typeface="Arial Narrow" panose="020B0606020202030204" pitchFamily="34" charset="0"/>
              </a:rPr>
              <a:t>dvorište</a:t>
            </a:r>
          </a:p>
          <a:p>
            <a:pPr lvl="1"/>
            <a:r>
              <a:rPr lang="pl-PL" sz="2000" dirty="0" smtClean="0">
                <a:latin typeface="Arial Narrow" panose="020B0606020202030204" pitchFamily="34" charset="0"/>
              </a:rPr>
              <a:t>Naša liga je kaciga</a:t>
            </a:r>
            <a:endParaRPr lang="sr-Latn-RS" sz="2000" dirty="0">
              <a:latin typeface="Arial Narrow" panose="020B0606020202030204" pitchFamily="34" charset="0"/>
            </a:endParaRPr>
          </a:p>
          <a:p>
            <a:r>
              <a:rPr lang="pl-PL" sz="2000" dirty="0">
                <a:latin typeface="Arial Narrow" panose="020B0606020202030204" pitchFamily="34" charset="0"/>
              </a:rPr>
              <a:t>Kroz sadržaje naših slikovnica deca se: </a:t>
            </a:r>
          </a:p>
          <a:p>
            <a:pPr lvl="1"/>
            <a:r>
              <a:rPr lang="pl-PL" sz="2000" dirty="0">
                <a:latin typeface="Arial Narrow" panose="020B0606020202030204" pitchFamily="34" charset="0"/>
              </a:rPr>
              <a:t>Zabavljaju </a:t>
            </a:r>
          </a:p>
          <a:p>
            <a:pPr lvl="1"/>
            <a:r>
              <a:rPr lang="pl-PL" sz="2000" dirty="0">
                <a:latin typeface="Arial Narrow" panose="020B0606020202030204" pitchFamily="34" charset="0"/>
              </a:rPr>
              <a:t>Uče lepom ponašanju i </a:t>
            </a:r>
          </a:p>
          <a:p>
            <a:pPr lvl="1"/>
            <a:r>
              <a:rPr lang="pl-PL" sz="2000" dirty="0">
                <a:latin typeface="Arial Narrow" panose="020B0606020202030204" pitchFamily="34" charset="0"/>
              </a:rPr>
              <a:t>Stiču dobre radne navike </a:t>
            </a:r>
          </a:p>
          <a:p>
            <a:r>
              <a:rPr lang="pl-PL" sz="2000" dirty="0">
                <a:latin typeface="Arial Narrow" panose="020B0606020202030204" pitchFamily="34" charset="0"/>
              </a:rPr>
              <a:t>Kroz brojne zanimljive situacije, slike i reči nižu se korisni saveti, ali ističe uloga pojedinca i pojedinih organizacija u unapređenju društvenog života</a:t>
            </a:r>
          </a:p>
        </p:txBody>
      </p:sp>
    </p:spTree>
    <p:extLst>
      <p:ext uri="{BB962C8B-B14F-4D97-AF65-F5344CB8AC3E}">
        <p14:creationId xmlns:p14="http://schemas.microsoft.com/office/powerpoint/2010/main" val="300237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8432A-AC9F-47C8-95D7-B570B4E8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374136" cy="3423684"/>
          </a:xfrm>
        </p:spPr>
        <p:txBody>
          <a:bodyPr>
            <a:normAutofit/>
          </a:bodyPr>
          <a:lstStyle/>
          <a:p>
            <a:r>
              <a:rPr lang="sr-Latn-RS" sz="4000" b="1" dirty="0">
                <a:latin typeface="Arial Narrow" panose="020B0606020202030204" pitchFamily="34" charset="0"/>
              </a:rPr>
              <a:t>RUMENKO U SAOBRAĆAJU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B81947F2-DB00-4CBA-BA83-11782F686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95052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FD836C-019B-44FB-9E49-527FDA3C941A}"/>
              </a:ext>
            </a:extLst>
          </p:cNvPr>
          <p:cNvSpPr txBox="1"/>
          <p:nvPr/>
        </p:nvSpPr>
        <p:spPr>
          <a:xfrm>
            <a:off x="394739" y="3980874"/>
            <a:ext cx="4537478" cy="251476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0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E0EB1-82F1-4656-BBAF-ED994D73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r-Latn-RS" sz="5400" b="1" dirty="0" smtClean="0">
                <a:latin typeface="Arial Narrow" panose="020B0606020202030204" pitchFamily="34" charset="0"/>
              </a:rPr>
              <a:t>      MOJ </a:t>
            </a:r>
            <a:r>
              <a:rPr lang="sr-Latn-RS" sz="5400" b="1" dirty="0">
                <a:latin typeface="Arial Narrow" panose="020B0606020202030204" pitchFamily="34" charset="0"/>
              </a:rPr>
              <a:t>TATA </a:t>
            </a:r>
            <a:r>
              <a:rPr lang="sr-Latn-RS" sz="5400" b="1" dirty="0" smtClean="0">
                <a:latin typeface="Arial Narrow" panose="020B0606020202030204" pitchFamily="34" charset="0"/>
              </a:rPr>
              <a:t>        	VOZI </a:t>
            </a:r>
            <a:r>
              <a:rPr lang="sr-Latn-RS" sz="5400" b="1" dirty="0">
                <a:latin typeface="Arial Narrow" panose="020B0606020202030204" pitchFamily="34" charset="0"/>
              </a:rPr>
              <a:t>PAUK</a:t>
            </a:r>
            <a:endParaRPr lang="en-US" sz="54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19C12-938E-4795-B2D4-EC23361F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Slikovnica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deci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zanimljiv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edukativan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način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prikazuje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rad Parking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servisa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njihovih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radnika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, koji pored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redovnih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zadataka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pruža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pomoć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sugrađanima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u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različitim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situacijama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Upoznaje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decu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odrasle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pravilima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parkiranja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koja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vladaju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u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gradu</a:t>
            </a: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Stvara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osećanje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lične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odgovornosti</a:t>
            </a: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Uči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decu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da se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pridržavaju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saobraćajnih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propisa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solidarnosti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saobraćajnom</a:t>
            </a:r>
            <a:r>
              <a:rPr lang="en-US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drugarstvu</a:t>
            </a:r>
            <a:endParaRPr lang="en-US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3BAE34-0EAF-45C2-9502-8085FF99B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1" r="2093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211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45BBD-F8AA-4976-A266-FACA3DB5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MOJ GRAD JE MOJE DVORI</a:t>
            </a:r>
            <a:r>
              <a:rPr lang="sr-Latn-RS" sz="4000" b="1" dirty="0">
                <a:solidFill>
                  <a:srgbClr val="FFFFFF"/>
                </a:solidFill>
                <a:latin typeface="Arial Narrow" panose="020B0606020202030204" pitchFamily="34" charset="0"/>
              </a:rPr>
              <a:t>ŠTE</a:t>
            </a:r>
            <a:endParaRPr lang="en-US" sz="4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59DE9-5F2E-4AA3-8AD2-DCE9A4C9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sr-Latn-RS" sz="2000">
                <a:latin typeface="Arial Narrow" panose="020B0606020202030204" pitchFamily="34" charset="0"/>
              </a:rPr>
              <a:t>Slikovnica </a:t>
            </a:r>
            <a:r>
              <a:rPr lang="en-US" sz="2000">
                <a:latin typeface="Arial Narrow" panose="020B0606020202030204" pitchFamily="34" charset="0"/>
              </a:rPr>
              <a:t>u</a:t>
            </a:r>
            <a:r>
              <a:rPr lang="sr-Latn-RS" sz="2000">
                <a:latin typeface="Arial Narrow" panose="020B0606020202030204" pitchFamily="34" charset="0"/>
              </a:rPr>
              <a:t>z pomoć</a:t>
            </a:r>
            <a:r>
              <a:rPr lang="en-US" sz="2000">
                <a:latin typeface="Arial Narrow" panose="020B0606020202030204" pitchFamily="34" charset="0"/>
              </a:rPr>
              <a:t> koj</a:t>
            </a:r>
            <a:r>
              <a:rPr lang="sr-Latn-RS" sz="2000">
                <a:latin typeface="Arial Narrow" panose="020B0606020202030204" pitchFamily="34" charset="0"/>
              </a:rPr>
              <a:t>e</a:t>
            </a:r>
            <a:r>
              <a:rPr lang="en-US" sz="2000">
                <a:latin typeface="Arial Narrow" panose="020B0606020202030204" pitchFamily="34" charset="0"/>
              </a:rPr>
              <a:t> se razvija svest o značaju ekologije i čistoće sredine u kojoj živimo</a:t>
            </a:r>
            <a:endParaRPr lang="sr-Latn-RS" sz="2000">
              <a:latin typeface="Arial Narrow" panose="020B0606020202030204" pitchFamily="34" charset="0"/>
            </a:endParaRPr>
          </a:p>
          <a:p>
            <a:r>
              <a:rPr lang="en-US" sz="2000">
                <a:latin typeface="Arial Narrow" panose="020B0606020202030204" pitchFamily="34" charset="0"/>
              </a:rPr>
              <a:t>Glavni junak je radnik gradske čistoće i sa njim provodimo jedan dan na njegovom radnom mestu</a:t>
            </a:r>
          </a:p>
          <a:p>
            <a:r>
              <a:rPr lang="sr-Latn-RS" sz="2000">
                <a:latin typeface="Arial Narrow" panose="020B0606020202030204" pitchFamily="34" charset="0"/>
              </a:rPr>
              <a:t>I</a:t>
            </a:r>
            <a:r>
              <a:rPr lang="en-US" sz="2000">
                <a:latin typeface="Arial Narrow" panose="020B0606020202030204" pitchFamily="34" charset="0"/>
              </a:rPr>
              <a:t>stiče koliko je važna uloga radnika u gradskoj čistoći </a:t>
            </a:r>
          </a:p>
          <a:p>
            <a:r>
              <a:rPr lang="sr-Latn-RS" sz="2000">
                <a:latin typeface="Arial Narrow" panose="020B0606020202030204" pitchFamily="34" charset="0"/>
              </a:rPr>
              <a:t>Uči decu </a:t>
            </a:r>
            <a:r>
              <a:rPr lang="en-US" sz="2000">
                <a:latin typeface="Arial Narrow" panose="020B0606020202030204" pitchFamily="34" charset="0"/>
              </a:rPr>
              <a:t>koliko je bitno da i </a:t>
            </a:r>
            <a:r>
              <a:rPr lang="sr-Latn-RS" sz="2000">
                <a:latin typeface="Arial Narrow" panose="020B0606020202030204" pitchFamily="34" charset="0"/>
              </a:rPr>
              <a:t>sa</a:t>
            </a:r>
            <a:r>
              <a:rPr lang="en-US" sz="2000">
                <a:latin typeface="Arial Narrow" panose="020B0606020202030204" pitchFamily="34" charset="0"/>
              </a:rPr>
              <a:t>mi da</a:t>
            </a:r>
            <a:r>
              <a:rPr lang="sr-Latn-RS" sz="2000">
                <a:latin typeface="Arial Narrow" panose="020B0606020202030204" pitchFamily="34" charset="0"/>
              </a:rPr>
              <a:t>ju</a:t>
            </a:r>
            <a:r>
              <a:rPr lang="en-US" sz="2000">
                <a:latin typeface="Arial Narrow" panose="020B0606020202030204" pitchFamily="34" charset="0"/>
              </a:rPr>
              <a:t> svoj doprinos očuvanju zdrave životne sredine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480CAC-24D6-4EEA-82CF-16FA8FD11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9" r="3684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6" y="180304"/>
            <a:ext cx="11342486" cy="613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22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640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600" dirty="0"/>
              <a:t>PORESKI TRETMAN DONATORSTVA I SPONZORSTVA </a:t>
            </a:r>
            <a:r>
              <a:rPr lang="sr-Latn-RS" sz="1600" dirty="0" smtClean="0"/>
              <a:t>:</a:t>
            </a:r>
            <a:r>
              <a:rPr lang="vi-VN" sz="1600" dirty="0"/>
              <a:t>Sa stanovišta Zakona o porezu na dobit pravnih lica ("Sl. glasnik RS", br. 25/2001, 80/2002, 80/2002 - dr. zakon, 43/2003, 84/2004 i 18/2010 - dalje: Zakon), poreski tretman izdataka za donatorstvo i sponzorstvo u smislu priznavanja troškova po tom osnovu za svrhe obračuna poreza na dobit uređen je odredbama člana 15. Zakona. </a:t>
            </a:r>
            <a:br>
              <a:rPr lang="vi-VN" sz="1600" dirty="0"/>
            </a:br>
            <a:r>
              <a:rPr lang="vi-VN" sz="1600" dirty="0"/>
              <a:t>Priznavanje troškova po osnovu donatorstva </a:t>
            </a:r>
            <a:br>
              <a:rPr lang="vi-VN" sz="1600" dirty="0"/>
            </a:br>
            <a:r>
              <a:rPr lang="sr-Latn-RS" sz="1600" b="1" dirty="0" smtClean="0"/>
              <a:t>Izdaci </a:t>
            </a:r>
            <a:r>
              <a:rPr lang="sr-Latn-RS" sz="1600" b="1" dirty="0"/>
              <a:t>za ulaganja u oblasti kulture priznaju se kao rashod u iznosu najviše do 3,5% od ukupnog prihoda. </a:t>
            </a:r>
            <a:endParaRPr lang="en-US" sz="1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39" y="2614411"/>
            <a:ext cx="10138244" cy="401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8063" y="3155950"/>
            <a:ext cx="34531301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06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437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                  O NAMA</vt:lpstr>
      <vt:lpstr>IZDAVAČKA DELATNOST</vt:lpstr>
      <vt:lpstr>RUMENKO U SAOBRAĆAJU</vt:lpstr>
      <vt:lpstr>      MOJ TATA          VOZI PAUK</vt:lpstr>
      <vt:lpstr>MOJ GRAD JE MOJE DVORIŠTE</vt:lpstr>
      <vt:lpstr>PowerPoint Presentation</vt:lpstr>
      <vt:lpstr>PORESKI TRETMAN DONATORSTVA I SPONZORSTVA :Sa stanovišta Zakona o porezu na dobit pravnih lica ("Sl. glasnik RS", br. 25/2001, 80/2002, 80/2002 - dr. zakon, 43/2003, 84/2004 i 18/2010 - dalje: Zakon), poreski tretman izdataka za donatorstvo i sponzorstvo u smislu priznavanja troškova po tom osnovu za svrhe obračuna poreza na dobit uređen je odredbama člana 15. Zakona.  Priznavanje troškova po osnovu donatorstva  Izdaci za ulaganja u oblasti kulture priznaju se kao rashod u iznosu najviše do 3,5% od ukupnog prihoda.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 Minic</dc:creator>
  <cp:lastModifiedBy>Markovic Dobrivoje</cp:lastModifiedBy>
  <cp:revision>22</cp:revision>
  <cp:lastPrinted>2022-10-12T07:01:14Z</cp:lastPrinted>
  <dcterms:created xsi:type="dcterms:W3CDTF">2021-12-14T19:25:04Z</dcterms:created>
  <dcterms:modified xsi:type="dcterms:W3CDTF">2023-10-12T11:31:21Z</dcterms:modified>
</cp:coreProperties>
</file>